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9" r:id="rId3"/>
    <p:sldId id="283" r:id="rId4"/>
    <p:sldId id="284" r:id="rId5"/>
    <p:sldId id="285" r:id="rId6"/>
    <p:sldId id="281" r:id="rId7"/>
    <p:sldId id="282" r:id="rId8"/>
    <p:sldId id="280" r:id="rId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3"/>
            <p14:sldId id="284"/>
            <p14:sldId id="285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65669" autoAdjust="0"/>
  </p:normalViewPr>
  <p:slideViewPr>
    <p:cSldViewPr snapToGrid="0">
      <p:cViewPr varScale="1">
        <p:scale>
          <a:sx n="76" d="100"/>
          <a:sy n="76" d="100"/>
        </p:scale>
        <p:origin x="1650" y="4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11/15/2021 9:51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11/15/2021 9:25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ustedcomputinggroup.org/work-groups/trusted-platform-modul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iot-hub/iot-hub-devguide-device-twi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Device manufacturer adds the device registration information to the </a:t>
            </a:r>
            <a:r>
              <a:rPr lang="en-GB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enrollment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list in the Azure portal.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Device contacts the DPS endpoint set at the factory. The device passes the identifying information to DPS to prove its identity.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DPS validates the identity of the device by validating the registration ID and key against the </a:t>
            </a:r>
            <a:r>
              <a:rPr lang="en-GB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enrollment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list entry using either a nonce challenge (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Trusted Platform Module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 or standard X.509 verification (X.509).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DPS registers the device with an IoT hub and populates the device's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4"/>
              </a:rPr>
              <a:t>desired twin state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IoT hub returns device ID information to DPS.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DPS returns the IoT hub connection information to the device. The device can now start sending data directly to the IoT hub.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device connects to IoT hub.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device gets the desired state from its device twin in IoT hub.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11/15/2021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en.wikipedia.org/wiki/Common_Language_Runtime" TargetMode="External"/><Relationship Id="rId4" Type="http://schemas.openxmlformats.org/officeDocument/2006/relationships/hyperlink" Target="https://en.wikipedia.org/wiki/.NET_Micro_Framewo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nanoframework.net/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aka.ms/techdays/iot/device-provisioning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cs.microsoft.com/learn/challenges" TargetMode="External"/><Relationship Id="rId5" Type="http://schemas.openxmlformats.org/officeDocument/2006/relationships/hyperlink" Target="aka.ms/techdays/iot/devicekey" TargetMode="External"/><Relationship Id="rId4" Type="http://schemas.openxmlformats.org/officeDocument/2006/relationships/hyperlink" Target="aka.ms/techdays/iot/iot-explor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296" y="2384234"/>
            <a:ext cx="2245994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C5D3CC-D3F7-4E0A-ABDB-55CBCFCF2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751820-C05B-4681-9BA0-A6C1C5FBBEF8}"/>
              </a:ext>
            </a:extLst>
          </p:cNvPr>
          <p:cNvSpPr/>
          <p:nvPr/>
        </p:nvSpPr>
        <p:spPr bwMode="auto">
          <a:xfrm>
            <a:off x="38267" y="1484417"/>
            <a:ext cx="4025887" cy="5243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5191" y="1591335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Device</a:t>
            </a:r>
          </a:p>
        </p:txBody>
      </p: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pic>
        <p:nvPicPr>
          <p:cNvPr id="1026" name="Picture 2" descr="ESP32-CAM device">
            <a:extLst>
              <a:ext uri="{FF2B5EF4-FFF2-40B4-BE49-F238E27FC236}">
                <a16:creationId xmlns:a16="http://schemas.microsoft.com/office/drawing/2014/main" id="{69B53A4C-D51D-4F74-8FB2-B868CE60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8" y="1748308"/>
            <a:ext cx="3223614" cy="32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32-CAM AI Thinker module board Pinout diagram GPIOs name">
            <a:extLst>
              <a:ext uri="{FF2B5EF4-FFF2-40B4-BE49-F238E27FC236}">
                <a16:creationId xmlns:a16="http://schemas.microsoft.com/office/drawing/2014/main" id="{03F15427-9F24-462B-A776-A63BCDE4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13" y="2006268"/>
            <a:ext cx="6194466" cy="27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4B96D9-2987-4117-B711-EAF7CEFCE7B0}"/>
              </a:ext>
            </a:extLst>
          </p:cNvPr>
          <p:cNvSpPr txBox="1"/>
          <p:nvPr/>
        </p:nvSpPr>
        <p:spPr>
          <a:xfrm>
            <a:off x="2714718" y="4667894"/>
            <a:ext cx="9725456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Up to 160MHz clock </a:t>
            </a:r>
            <a:r>
              <a:rPr lang="en-GB" dirty="0" err="1">
                <a:solidFill>
                  <a:srgbClr val="000000"/>
                </a:solidFill>
              </a:rPr>
              <a:t>speed，Summary</a:t>
            </a:r>
            <a:r>
              <a:rPr lang="en-GB" dirty="0">
                <a:solidFill>
                  <a:srgbClr val="000000"/>
                </a:solidFill>
              </a:rPr>
              <a:t> computing power up to 600 DMIPS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Built-in 520 KB SRAM, external 4MPSRAM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Supports UART/SPI/I2C/PWM/ADC/DAC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 OV2640 and OV7670 cameras, Built-in Flash lamp.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 TF card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Supports multiple sleep modes. </a:t>
            </a:r>
          </a:p>
        </p:txBody>
      </p:sp>
    </p:spTree>
    <p:extLst>
      <p:ext uri="{BB962C8B-B14F-4D97-AF65-F5344CB8AC3E}">
        <p14:creationId xmlns:p14="http://schemas.microsoft.com/office/powerpoint/2010/main" val="3117595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FEBB736-2A85-42A2-AD62-59EAAAD6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pic>
        <p:nvPicPr>
          <p:cNvPr id="2050" name="Picture 2" descr="architecture">
            <a:extLst>
              <a:ext uri="{FF2B5EF4-FFF2-40B4-BE49-F238E27FC236}">
                <a16:creationId xmlns:a16="http://schemas.microsoft.com/office/drawing/2014/main" id="{B8BAF327-1872-4739-8359-D41B42A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3" y="1724871"/>
            <a:ext cx="4692897" cy="49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06CA8-FCC2-46C6-84F2-FE5A85762356}"/>
              </a:ext>
            </a:extLst>
          </p:cNvPr>
          <p:cNvSpPr txBox="1"/>
          <p:nvPr/>
        </p:nvSpPr>
        <p:spPr>
          <a:xfrm>
            <a:off x="5205539" y="2340843"/>
            <a:ext cx="6944096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The .NET </a:t>
            </a:r>
            <a:r>
              <a:rPr lang="en-GB" dirty="0" err="1">
                <a:solidFill>
                  <a:srgbClr val="000000"/>
                </a:solidFill>
              </a:rPr>
              <a:t>nanoFramework</a:t>
            </a:r>
            <a:r>
              <a:rPr lang="en-GB" dirty="0">
                <a:solidFill>
                  <a:srgbClr val="000000"/>
                </a:solidFill>
              </a:rPr>
              <a:t> platform picks up where </a:t>
            </a:r>
            <a:r>
              <a:rPr lang="en-GB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Micro Framework</a:t>
            </a:r>
            <a:r>
              <a:rPr lang="en-GB" dirty="0">
                <a:solidFill>
                  <a:srgbClr val="000000"/>
                </a:solidFill>
              </a:rPr>
              <a:t> left off and uses some of its building blocks.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Many of the original components were completely rewritten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Uses a reduced version of the .NET </a:t>
            </a:r>
            <a:r>
              <a:rPr lang="en-GB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 Language Runtime</a:t>
            </a:r>
            <a:r>
              <a:rPr lang="en-GB" dirty="0">
                <a:solidFill>
                  <a:srgbClr val="000000"/>
                </a:solidFill>
              </a:rPr>
              <a:t> (CLR) and features a subset of the .NET base class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Currently there are reference targets ready to use for ARM Cortex-M SoC and ESP32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2F2F00-7C79-4910-A24F-499ED955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Device</a:t>
            </a:r>
          </a:p>
        </p:txBody>
      </p:sp>
    </p:spTree>
    <p:extLst>
      <p:ext uri="{BB962C8B-B14F-4D97-AF65-F5344CB8AC3E}">
        <p14:creationId xmlns:p14="http://schemas.microsoft.com/office/powerpoint/2010/main" val="3653680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216113-C0D1-4DBA-A7F3-55EB3440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92" y="1993656"/>
            <a:ext cx="6391615" cy="275319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E17FC1A-83F2-40B9-8199-1B7879A2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2ED87D-ECF9-4893-922E-10C06BDCF375}"/>
              </a:ext>
            </a:extLst>
          </p:cNvPr>
          <p:cNvSpPr txBox="1">
            <a:spLocks/>
          </p:cNvSpPr>
          <p:nvPr/>
        </p:nvSpPr>
        <p:spPr>
          <a:xfrm>
            <a:off x="588263" y="585216"/>
            <a:ext cx="10430257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600" b="0" kern="1200" cap="none" spc="0" baseline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200">
                <a:solidFill>
                  <a:srgbClr val="000000"/>
                </a:solidFill>
              </a:rPr>
              <a:t>Flight into IoT</a:t>
            </a:r>
            <a:r>
              <a:rPr lang="en-GB" sz="3200" b="1">
                <a:solidFill>
                  <a:srgbClr val="000000"/>
                </a:solidFill>
              </a:rPr>
              <a:t> </a:t>
            </a:r>
            <a:br>
              <a:rPr lang="en-GB" sz="2000" b="1">
                <a:solidFill>
                  <a:srgbClr val="000000"/>
                </a:solidFill>
              </a:rPr>
            </a:br>
            <a:r>
              <a:rPr lang="en-GB" sz="2000" b="1">
                <a:solidFill>
                  <a:srgbClr val="000000"/>
                </a:solidFill>
              </a:rPr>
              <a:t>System Device</a:t>
            </a:r>
            <a:endParaRPr lang="en-GB" sz="2000" b="1" dirty="0">
              <a:solidFill>
                <a:srgbClr val="000000"/>
              </a:solidFill>
            </a:endParaRPr>
          </a:p>
        </p:txBody>
      </p:sp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F2BA1C94-6E48-4189-A37D-45F5AE9B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355072"/>
            <a:ext cx="2671872" cy="15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9188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BC3FD35-1BBD-4EC5-BD6C-78CCE0CAD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54437" y="1634430"/>
            <a:ext cx="4970335" cy="4739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Device Provisioning Service Docs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2" action="ppaction://hlinkfile"/>
              </a:rPr>
              <a:t>aka.ms/</a:t>
            </a:r>
            <a:r>
              <a:rPr lang="en-GB" sz="1800" dirty="0" err="1">
                <a:solidFill>
                  <a:srgbClr val="000000"/>
                </a:solidFill>
                <a:hlinkClick r:id="rId2" action="ppaction://hlinkfile"/>
              </a:rPr>
              <a:t>techdays</a:t>
            </a:r>
            <a:r>
              <a:rPr lang="en-GB" sz="1800" dirty="0">
                <a:solidFill>
                  <a:srgbClr val="000000"/>
                </a:solidFill>
                <a:hlinkClick r:id="rId2" action="ppaction://hlinkfile"/>
              </a:rPr>
              <a:t>/</a:t>
            </a:r>
            <a:r>
              <a:rPr lang="en-GB" sz="1800" dirty="0" err="1">
                <a:solidFill>
                  <a:srgbClr val="000000"/>
                </a:solidFill>
                <a:hlinkClick r:id="rId2" action="ppaction://hlinkfile"/>
              </a:rPr>
              <a:t>iot</a:t>
            </a:r>
            <a:r>
              <a:rPr lang="en-GB" sz="1800" dirty="0">
                <a:solidFill>
                  <a:srgbClr val="000000"/>
                </a:solidFill>
                <a:hlinkClick r:id="rId2" action="ppaction://hlinkfile"/>
              </a:rPr>
              <a:t>/device-provisioning</a:t>
            </a: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0000"/>
                </a:solidFill>
              </a:rPr>
              <a:t>nanoFrameWork</a:t>
            </a:r>
            <a:endParaRPr lang="en-GB" sz="1800" b="1" dirty="0">
              <a:solidFill>
                <a:srgbClr val="000000"/>
              </a:solidFill>
            </a:endParaRPr>
          </a:p>
          <a:p>
            <a:pPr lvl="1"/>
            <a:r>
              <a:rPr lang="en-GB" sz="2000" dirty="0">
                <a:hlinkClick r:id="rId3"/>
              </a:rPr>
              <a:t>https://www.nanoframework.net</a:t>
            </a:r>
            <a:endParaRPr lang="en-GB" sz="2000" dirty="0"/>
          </a:p>
          <a:p>
            <a:endParaRPr lang="en-GB" sz="18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Install and use Azure IoT explorer</a:t>
            </a:r>
            <a:endParaRPr lang="en-GB" sz="2000" dirty="0">
              <a:solidFill>
                <a:srgbClr val="000000"/>
              </a:solidFill>
            </a:endParaRP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4" action="ppaction://hlinkfile"/>
              </a:rPr>
              <a:t>aka.ms/</a:t>
            </a:r>
            <a:r>
              <a:rPr lang="en-GB" sz="1800" dirty="0" err="1">
                <a:solidFill>
                  <a:srgbClr val="000000"/>
                </a:solidFill>
                <a:hlinkClick r:id="rId4" action="ppaction://hlinkfile"/>
              </a:rPr>
              <a:t>techdays</a:t>
            </a:r>
            <a:r>
              <a:rPr lang="en-GB" sz="1800" dirty="0">
                <a:solidFill>
                  <a:srgbClr val="000000"/>
                </a:solidFill>
                <a:hlinkClick r:id="rId4" action="ppaction://hlinkfile"/>
              </a:rPr>
              <a:t>/</a:t>
            </a:r>
            <a:r>
              <a:rPr lang="en-GB" sz="1800" dirty="0" err="1">
                <a:solidFill>
                  <a:srgbClr val="000000"/>
                </a:solidFill>
                <a:hlinkClick r:id="rId4" action="ppaction://hlinkfile"/>
              </a:rPr>
              <a:t>iot</a:t>
            </a:r>
            <a:r>
              <a:rPr lang="en-GB" sz="1800" dirty="0">
                <a:solidFill>
                  <a:srgbClr val="000000"/>
                </a:solidFill>
                <a:hlinkClick r:id="rId4" action="ppaction://hlinkfile"/>
              </a:rPr>
              <a:t>/</a:t>
            </a:r>
            <a:r>
              <a:rPr lang="en-GB" sz="1800" dirty="0" err="1">
                <a:solidFill>
                  <a:srgbClr val="000000"/>
                </a:solidFill>
                <a:hlinkClick r:id="rId4" action="ppaction://hlinkfile"/>
              </a:rPr>
              <a:t>iot</a:t>
            </a:r>
            <a:r>
              <a:rPr lang="en-GB" sz="1800" dirty="0">
                <a:solidFill>
                  <a:srgbClr val="000000"/>
                </a:solidFill>
                <a:hlinkClick r:id="rId4" action="ppaction://hlinkfile"/>
              </a:rPr>
              <a:t>-explorer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Derive the device key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aka.ms/</a:t>
            </a:r>
            <a:r>
              <a:rPr lang="en-GB" sz="1800" u="sng" dirty="0" err="1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techdays</a:t>
            </a:r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/</a:t>
            </a:r>
            <a:r>
              <a:rPr lang="en-GB" sz="1800" u="sng" dirty="0" err="1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iot</a:t>
            </a:r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/</a:t>
            </a:r>
            <a:r>
              <a:rPr lang="en-GB" sz="1800" u="sng" dirty="0" err="1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devicekey</a:t>
            </a:r>
            <a:endParaRPr lang="en-GB" sz="18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Cloud Skills Challenge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6"/>
              </a:rPr>
              <a:t>https://docs.microsoft.com/learn/challenges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7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505F2F-9E0B-499D-B1D1-CC3262DD5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9233" y="181094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127</TotalTime>
  <Words>480</Words>
  <Application>Microsoft Office PowerPoint</Application>
  <PresentationFormat>Widescreen</PresentationFormat>
  <Paragraphs>70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Flight into IoT  System Device</vt:lpstr>
      <vt:lpstr>Flight into IoT  System Device</vt:lpstr>
      <vt:lpstr>PowerPoint Presentation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30</cp:revision>
  <dcterms:created xsi:type="dcterms:W3CDTF">2021-10-18T09:16:16Z</dcterms:created>
  <dcterms:modified xsi:type="dcterms:W3CDTF">2021-11-15T10:03:52Z</dcterms:modified>
</cp:coreProperties>
</file>